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2" r:id="rId4"/>
    <p:sldId id="263" r:id="rId5"/>
    <p:sldId id="268" r:id="rId6"/>
    <p:sldId id="264" r:id="rId7"/>
    <p:sldId id="269" r:id="rId8"/>
    <p:sldId id="270" r:id="rId9"/>
    <p:sldId id="265" r:id="rId10"/>
    <p:sldId id="271" r:id="rId11"/>
    <p:sldId id="273" r:id="rId12"/>
    <p:sldId id="274" r:id="rId13"/>
    <p:sldId id="272" r:id="rId14"/>
    <p:sldId id="266" r:id="rId15"/>
    <p:sldId id="275" r:id="rId16"/>
    <p:sldId id="276" r:id="rId17"/>
    <p:sldId id="267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78414"/>
  </p:normalViewPr>
  <p:slideViewPr>
    <p:cSldViewPr snapToGrid="0" snapToObjects="1">
      <p:cViewPr varScale="1">
        <p:scale>
          <a:sx n="124" d="100"/>
          <a:sy n="124" d="100"/>
        </p:scale>
        <p:origin x="2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9.pn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944DB-E27D-7D4C-BBCC-547793875AB9}" type="datetimeFigureOut">
              <a:rPr lang="en-US" smtClean="0"/>
              <a:t>5/22/17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0A6CD-6B05-A446-B589-3D114F19A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03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97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870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14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66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23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22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7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167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53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84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83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50A6CD-6B05-A446-B589-3D114F19A0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1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872753"/>
            <a:ext cx="11262866" cy="2517812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620033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147" y="614406"/>
            <a:ext cx="11029616" cy="62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>
            <a:lvl1pPr>
              <a:defRPr b="0" i="0">
                <a:latin typeface="CMU Serif Roman" charset="0"/>
                <a:ea typeface="CMU Serif Roman" charset="0"/>
                <a:cs typeface="CMU Serif Roman" charset="0"/>
              </a:defRPr>
            </a:lvl1pPr>
            <a:lvl2pPr>
              <a:defRPr b="0" i="0">
                <a:latin typeface="CMU Serif Roman" charset="0"/>
                <a:ea typeface="CMU Serif Roman" charset="0"/>
                <a:cs typeface="CMU Serif Roman" charset="0"/>
              </a:defRPr>
            </a:lvl2pPr>
            <a:lvl3pPr>
              <a:defRPr b="0" i="0">
                <a:latin typeface="CMU Serif Roman" charset="0"/>
                <a:ea typeface="CMU Serif Roman" charset="0"/>
                <a:cs typeface="CMU Serif Roman" charset="0"/>
              </a:defRPr>
            </a:lvl3pPr>
            <a:lvl4pPr>
              <a:defRPr b="0" i="0">
                <a:latin typeface="CMU Serif Roman" charset="0"/>
                <a:ea typeface="CMU Serif Roman" charset="0"/>
                <a:cs typeface="CMU Serif Roman" charset="0"/>
              </a:defRPr>
            </a:lvl4pPr>
            <a:lvl5pPr>
              <a:defRPr b="0" i="0">
                <a:latin typeface="CMU Serif Roman" charset="0"/>
                <a:ea typeface="CMU Serif Roman" charset="0"/>
                <a:cs typeface="CMU Serif Roman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8" y="6358473"/>
            <a:ext cx="332204" cy="365125"/>
          </a:xfrm>
        </p:spPr>
        <p:txBody>
          <a:bodyPr/>
          <a:lstStyle/>
          <a:p>
            <a:pPr algn="ctr"/>
            <a:fld id="{D57F1E4F-1CFF-5643-939E-217C01CDF565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312" y="6148154"/>
            <a:ext cx="1298448" cy="649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84" y="6236558"/>
            <a:ext cx="1153668" cy="487040"/>
          </a:xfrm>
          <a:prstGeom prst="rect">
            <a:avLst/>
          </a:prstGeom>
        </p:spPr>
      </p:pic>
      <p:pic>
        <p:nvPicPr>
          <p:cNvPr id="10" name="Picture 6" descr="mage result for yonsei university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828" y="6148154"/>
            <a:ext cx="656701" cy="65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0798" y="6236558"/>
            <a:ext cx="557652" cy="5576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gi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0" y="6063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Benchmarking the Collocation Stand-Alone Library and Toolkit (CSALT)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081345"/>
            <a:ext cx="10993546" cy="1724846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Steven Hughes*</a:t>
            </a:r>
          </a:p>
          <a:p>
            <a:r>
              <a:rPr lang="en-US" b="1" dirty="0" smtClean="0"/>
              <a:t>Jeremy </a:t>
            </a:r>
            <a:r>
              <a:rPr lang="en-US" b="1" dirty="0" err="1" smtClean="0"/>
              <a:t>Knittel</a:t>
            </a:r>
            <a:r>
              <a:rPr lang="en-US" b="1" dirty="0" smtClean="0"/>
              <a:t>*</a:t>
            </a:r>
          </a:p>
          <a:p>
            <a:r>
              <a:rPr lang="en-US" b="1" dirty="0" smtClean="0"/>
              <a:t>Wendy </a:t>
            </a:r>
            <a:r>
              <a:rPr lang="en-US" b="1" dirty="0" err="1" smtClean="0"/>
              <a:t>Shoan</a:t>
            </a:r>
            <a:r>
              <a:rPr lang="en-US" b="1" dirty="0" smtClean="0"/>
              <a:t>*</a:t>
            </a:r>
          </a:p>
          <a:p>
            <a:r>
              <a:rPr lang="en-US" b="1" dirty="0" err="1" smtClean="0"/>
              <a:t>Youngkwang</a:t>
            </a:r>
            <a:r>
              <a:rPr lang="en-US" b="1" dirty="0" smtClean="0"/>
              <a:t> Kim</a:t>
            </a:r>
            <a:r>
              <a:rPr lang="en-US" sz="2400" b="1" baseline="30000" dirty="0" smtClean="0"/>
              <a:t>+</a:t>
            </a:r>
          </a:p>
          <a:p>
            <a:r>
              <a:rPr lang="en-US" b="1" dirty="0" smtClean="0"/>
              <a:t>Claire Conway^</a:t>
            </a:r>
          </a:p>
          <a:p>
            <a:r>
              <a:rPr lang="en-US" b="1" dirty="0" smtClean="0"/>
              <a:t>Darrel Conway^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4083"/>
            <a:ext cx="2014538" cy="10072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13" y="5351101"/>
            <a:ext cx="1838326" cy="7760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1191" y="3142257"/>
            <a:ext cx="10993549" cy="147501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International Symposium on Space Flight Dynamics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June 8</a:t>
            </a:r>
            <a:r>
              <a:rPr lang="en-US" sz="2000" baseline="30000" dirty="0" smtClean="0">
                <a:solidFill>
                  <a:schemeClr val="bg1"/>
                </a:solidFill>
              </a:rPr>
              <a:t>th</a:t>
            </a:r>
            <a:r>
              <a:rPr lang="en-US" sz="2000" dirty="0" smtClean="0">
                <a:solidFill>
                  <a:schemeClr val="bg1"/>
                </a:solidFill>
              </a:rPr>
              <a:t>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4356" y="5264082"/>
            <a:ext cx="2936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*</a:t>
            </a:r>
          </a:p>
        </p:txBody>
      </p:sp>
      <p:pic>
        <p:nvPicPr>
          <p:cNvPr id="1030" name="Picture 6" descr="mage result for yonsei universit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704" y="5093053"/>
            <a:ext cx="1292176" cy="129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5542675" y="5093053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+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459" y="5264082"/>
            <a:ext cx="1097280" cy="109728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0137155" y="5123953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^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6770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Results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111"/>
          <a:stretch/>
        </p:blipFill>
        <p:spPr>
          <a:xfrm>
            <a:off x="6956197" y="1387011"/>
            <a:ext cx="4060042" cy="38510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941" y="5588271"/>
            <a:ext cx="3710555" cy="1044568"/>
          </a:xfrm>
          <a:prstGeom prst="rect">
            <a:avLst/>
          </a:prstGeom>
        </p:spPr>
      </p:pic>
      <p:sp>
        <p:nvSpPr>
          <p:cNvPr id="6" name="Content Placeholder 3"/>
          <p:cNvSpPr>
            <a:spLocks noGrp="1"/>
          </p:cNvSpPr>
          <p:nvPr>
            <p:ph idx="1"/>
          </p:nvPr>
        </p:nvSpPr>
        <p:spPr>
          <a:xfrm>
            <a:off x="581193" y="1234440"/>
            <a:ext cx="6375004" cy="4624360"/>
          </a:xfrm>
        </p:spPr>
        <p:txBody>
          <a:bodyPr>
            <a:normAutofit/>
          </a:bodyPr>
          <a:lstStyle/>
          <a:p>
            <a:r>
              <a:rPr lang="en-US" dirty="0" smtClean="0"/>
              <a:t>Three comparison tools:</a:t>
            </a:r>
          </a:p>
          <a:p>
            <a:pPr lvl="1"/>
            <a:r>
              <a:rPr lang="en-US" dirty="0" smtClean="0"/>
              <a:t>SOS - Sparse Optimization Suite written by Dr. John Betts</a:t>
            </a:r>
          </a:p>
          <a:p>
            <a:pPr lvl="1"/>
            <a:r>
              <a:rPr lang="en-US" dirty="0" smtClean="0"/>
              <a:t>GPOPS-II – Gauss </a:t>
            </a:r>
            <a:r>
              <a:rPr lang="en-US" dirty="0" err="1" smtClean="0"/>
              <a:t>Pseudospectral</a:t>
            </a:r>
            <a:r>
              <a:rPr lang="en-US" dirty="0" smtClean="0"/>
              <a:t> </a:t>
            </a:r>
            <a:r>
              <a:rPr lang="en-US" dirty="0" err="1" smtClean="0"/>
              <a:t>OPtimization</a:t>
            </a:r>
            <a:r>
              <a:rPr lang="en-US" dirty="0" smtClean="0"/>
              <a:t> Software written by Dr. Anil Rao</a:t>
            </a:r>
          </a:p>
          <a:p>
            <a:pPr lvl="1"/>
            <a:r>
              <a:rPr lang="en-US" dirty="0" smtClean="0"/>
              <a:t>PSOPT – </a:t>
            </a:r>
            <a:r>
              <a:rPr lang="en-US" dirty="0" err="1" smtClean="0"/>
              <a:t>PseudoSpectral</a:t>
            </a:r>
            <a:r>
              <a:rPr lang="en-US" dirty="0" smtClean="0"/>
              <a:t> </a:t>
            </a:r>
            <a:r>
              <a:rPr lang="en-US" dirty="0" err="1" smtClean="0"/>
              <a:t>OPTimization</a:t>
            </a:r>
            <a:r>
              <a:rPr lang="en-US" dirty="0" smtClean="0"/>
              <a:t> written by Dr. Victor Becerra</a:t>
            </a:r>
          </a:p>
          <a:p>
            <a:r>
              <a:rPr lang="en-US" dirty="0" smtClean="0"/>
              <a:t>17 problems selected for objective function comparison</a:t>
            </a:r>
          </a:p>
          <a:p>
            <a:r>
              <a:rPr lang="en-US" dirty="0"/>
              <a:t>3</a:t>
            </a:r>
            <a:r>
              <a:rPr lang="en-US" dirty="0" smtClean="0"/>
              <a:t> problems selected for detailed state and control comparison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87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Conway Orbit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34" y="3799939"/>
            <a:ext cx="3251200" cy="2324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015" y="1422353"/>
            <a:ext cx="3786526" cy="2377586"/>
          </a:xfrm>
          <a:prstGeom prst="rect">
            <a:avLst/>
          </a:prstGeom>
        </p:spPr>
      </p:pic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581193" y="1234440"/>
            <a:ext cx="6375004" cy="462436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3593" y="1386840"/>
            <a:ext cx="6375004" cy="4624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Classic problem in the literature</a:t>
            </a:r>
          </a:p>
          <a:p>
            <a:r>
              <a:rPr lang="en-US" dirty="0" smtClean="0"/>
              <a:t>Finite-thrust orbit raising</a:t>
            </a:r>
          </a:p>
          <a:p>
            <a:r>
              <a:rPr lang="en-US" dirty="0" smtClean="0"/>
              <a:t>Optimal solutions match perfectly to the scale of the graphics</a:t>
            </a:r>
          </a:p>
          <a:p>
            <a:r>
              <a:rPr lang="en-US" dirty="0" smtClean="0"/>
              <a:t>Maximum relative error in state is better than control</a:t>
            </a:r>
          </a:p>
          <a:p>
            <a:pPr lvl="1"/>
            <a:r>
              <a:rPr lang="en-US" dirty="0" smtClean="0"/>
              <a:t>9.841e-6 in state</a:t>
            </a:r>
          </a:p>
          <a:p>
            <a:pPr lvl="1"/>
            <a:r>
              <a:rPr lang="en-US" dirty="0" smtClean="0"/>
              <a:t>1.610e-2 in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4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Goddard Rocket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573" y="3862584"/>
            <a:ext cx="3200400" cy="1968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48" y="3532384"/>
            <a:ext cx="3276600" cy="2463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0337" y="3697484"/>
            <a:ext cx="3251200" cy="2298700"/>
          </a:xfrm>
          <a:prstGeom prst="rect">
            <a:avLst/>
          </a:prstGeom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733593" y="1386840"/>
            <a:ext cx="10567980" cy="2065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b="0" i="0" kern="1200">
                <a:solidFill>
                  <a:schemeClr val="tx2"/>
                </a:solidFill>
                <a:latin typeface="CMU Serif Roman" charset="0"/>
                <a:ea typeface="CMU Serif Roman" charset="0"/>
                <a:cs typeface="CMU Serif Roman" charset="0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Multi-phase problem</a:t>
            </a:r>
          </a:p>
          <a:p>
            <a:r>
              <a:rPr lang="en-US" dirty="0" smtClean="0"/>
              <a:t>Control in optimal solution is discontinuous and has bang-off structure</a:t>
            </a:r>
          </a:p>
          <a:p>
            <a:r>
              <a:rPr lang="en-US" dirty="0" smtClean="0"/>
              <a:t>Control varies in the middle phase to maintain constant terminal velocity</a:t>
            </a:r>
          </a:p>
          <a:p>
            <a:r>
              <a:rPr lang="en-US" dirty="0" smtClean="0"/>
              <a:t>CSALT solution matches very well with reference software in terms of relative error</a:t>
            </a:r>
          </a:p>
          <a:p>
            <a:pPr lvl="1"/>
            <a:r>
              <a:rPr lang="en-US" dirty="0" smtClean="0"/>
              <a:t>6.863e-7 in state</a:t>
            </a:r>
          </a:p>
          <a:p>
            <a:pPr lvl="1"/>
            <a:r>
              <a:rPr lang="en-US" dirty="0" smtClean="0"/>
              <a:t>2.191e-8 in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4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Hypersensitive Problem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733" y="1234439"/>
            <a:ext cx="3801403" cy="534901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193" y="1234440"/>
            <a:ext cx="6375004" cy="4624360"/>
          </a:xfrm>
        </p:spPr>
        <p:txBody>
          <a:bodyPr>
            <a:normAutofit/>
          </a:bodyPr>
          <a:lstStyle/>
          <a:p>
            <a:r>
              <a:rPr lang="en-US" dirty="0" smtClean="0"/>
              <a:t>Stressing case to the mesh refinement algorithm</a:t>
            </a:r>
          </a:p>
          <a:p>
            <a:r>
              <a:rPr lang="en-US" dirty="0" smtClean="0"/>
              <a:t>Dynamics rapidly change near the boundary conditions, but are nearly constant in between</a:t>
            </a:r>
          </a:p>
          <a:p>
            <a:r>
              <a:rPr lang="en-US" dirty="0" smtClean="0"/>
              <a:t>Relative errors are larger than desirable</a:t>
            </a:r>
          </a:p>
          <a:p>
            <a:pPr lvl="1"/>
            <a:r>
              <a:rPr lang="en-US" dirty="0" smtClean="0"/>
              <a:t>4.305e-2 in state</a:t>
            </a:r>
          </a:p>
          <a:p>
            <a:pPr lvl="1"/>
            <a:r>
              <a:rPr lang="en-US" dirty="0" smtClean="0"/>
              <a:t>2.911e-1 in control</a:t>
            </a:r>
          </a:p>
          <a:p>
            <a:pPr lvl="1"/>
            <a:r>
              <a:rPr lang="en-US" dirty="0" smtClean="0"/>
              <a:t>Believed to be due to interpolation to common discretization times (and away from the collocation points)</a:t>
            </a:r>
          </a:p>
          <a:p>
            <a:pPr lvl="1"/>
            <a:r>
              <a:rPr lang="en-US" dirty="0" smtClean="0"/>
              <a:t>This is supported by the relative error between SOS and GPOPS-II (3.54e-1 and 1.037 in state and control respectively)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49092" y="3546620"/>
            <a:ext cx="2948683" cy="184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8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Optimal Control Problems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CSALT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Low-Thrust Trajectory Design Benchmarking Results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Summary/Future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Work</a:t>
            </a:r>
            <a:endParaRPr lang="en-US" dirty="0" smtClean="0">
              <a:solidFill>
                <a:schemeClr val="bg1">
                  <a:lumMod val="50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32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Mars Transfer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587" y="1372833"/>
            <a:ext cx="4159739" cy="175595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0147" y="729272"/>
            <a:ext cx="6375004" cy="4624360"/>
          </a:xfrm>
        </p:spPr>
        <p:txBody>
          <a:bodyPr>
            <a:normAutofit/>
          </a:bodyPr>
          <a:lstStyle/>
          <a:p>
            <a:r>
              <a:rPr lang="en-US" dirty="0" smtClean="0"/>
              <a:t>CSALT was compared to solutions presented by </a:t>
            </a:r>
            <a:r>
              <a:rPr lang="en-US" dirty="0" err="1" smtClean="0"/>
              <a:t>Horsewood</a:t>
            </a:r>
            <a:r>
              <a:rPr lang="en-US" dirty="0" smtClean="0"/>
              <a:t> and </a:t>
            </a:r>
            <a:r>
              <a:rPr lang="en-US" dirty="0" err="1" smtClean="0"/>
              <a:t>Dankanich</a:t>
            </a:r>
            <a:r>
              <a:rPr lang="en-US" dirty="0" smtClean="0"/>
              <a:t>*</a:t>
            </a:r>
          </a:p>
          <a:p>
            <a:r>
              <a:rPr lang="en-US" dirty="0" smtClean="0"/>
              <a:t>Direct transfer from Earth to Mars using 2 ion engines</a:t>
            </a:r>
          </a:p>
          <a:p>
            <a:r>
              <a:rPr lang="en-US" dirty="0" smtClean="0"/>
              <a:t>Qualitatively </a:t>
            </a:r>
            <a:r>
              <a:rPr lang="en-US" dirty="0" smtClean="0"/>
              <a:t>identical </a:t>
            </a:r>
            <a:r>
              <a:rPr lang="en-US" dirty="0" smtClean="0"/>
              <a:t>solutions were found using all 3 software tools</a:t>
            </a:r>
          </a:p>
          <a:p>
            <a:r>
              <a:rPr lang="en-US" dirty="0" smtClean="0"/>
              <a:t>The final solutions all match to the expected margin of error of the modeling techniques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741" y="5321269"/>
            <a:ext cx="4680924" cy="8284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6586" y="5215211"/>
            <a:ext cx="8424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5" t="6028" r="16791" b="4588"/>
          <a:stretch/>
        </p:blipFill>
        <p:spPr>
          <a:xfrm>
            <a:off x="7237348" y="3267182"/>
            <a:ext cx="3653259" cy="350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8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Dawn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281" y="1347455"/>
            <a:ext cx="3842463" cy="499364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0147" y="965674"/>
            <a:ext cx="6375004" cy="4624360"/>
          </a:xfrm>
        </p:spPr>
        <p:txBody>
          <a:bodyPr>
            <a:normAutofit/>
          </a:bodyPr>
          <a:lstStyle/>
          <a:p>
            <a:r>
              <a:rPr lang="en-US" dirty="0" smtClean="0"/>
              <a:t>CSALT was compared to solutions presented by </a:t>
            </a:r>
            <a:r>
              <a:rPr lang="en-US" dirty="0" err="1" smtClean="0"/>
              <a:t>Horsewood</a:t>
            </a:r>
            <a:r>
              <a:rPr lang="en-US" dirty="0" smtClean="0"/>
              <a:t> and </a:t>
            </a:r>
            <a:r>
              <a:rPr lang="en-US" dirty="0" err="1" smtClean="0"/>
              <a:t>Dankanich</a:t>
            </a:r>
            <a:r>
              <a:rPr lang="en-US" dirty="0" smtClean="0"/>
              <a:t>*</a:t>
            </a:r>
          </a:p>
          <a:p>
            <a:r>
              <a:rPr lang="en-US" dirty="0" smtClean="0"/>
              <a:t>Repeat of the Dawn mission</a:t>
            </a:r>
          </a:p>
          <a:p>
            <a:pPr lvl="1"/>
            <a:r>
              <a:rPr lang="en-US" dirty="0" smtClean="0"/>
              <a:t>Earth to Mars low-thrust transfer</a:t>
            </a:r>
          </a:p>
          <a:p>
            <a:pPr lvl="1"/>
            <a:r>
              <a:rPr lang="en-US" dirty="0" smtClean="0"/>
              <a:t>Mars flyby</a:t>
            </a:r>
          </a:p>
          <a:p>
            <a:pPr lvl="1"/>
            <a:r>
              <a:rPr lang="en-US" dirty="0" smtClean="0"/>
              <a:t>Rendezvous with Vesta</a:t>
            </a:r>
          </a:p>
          <a:p>
            <a:pPr lvl="1"/>
            <a:r>
              <a:rPr lang="en-US" dirty="0" smtClean="0"/>
              <a:t>Low-thrust transfer to Ceres</a:t>
            </a:r>
          </a:p>
          <a:p>
            <a:r>
              <a:rPr lang="en-US" dirty="0" smtClean="0"/>
              <a:t>CSALT found a qualitatively improved solution compared to the other two tools</a:t>
            </a:r>
            <a:endParaRPr lang="en-US" dirty="0"/>
          </a:p>
          <a:p>
            <a:pPr lvl="1"/>
            <a:r>
              <a:rPr lang="en-US" dirty="0" smtClean="0"/>
              <a:t>At a cost of ~220 days of additional flight time, 160 extra kg of dry mass could be delivered to Ceres using less propellant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741" y="5321269"/>
            <a:ext cx="4680924" cy="82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Optimal Control Problems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CSALT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Low-Thrust Trajectory Design Benchmarking Results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Summary/Future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58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and Future </a:t>
            </a:r>
            <a:r>
              <a:rPr lang="en-US" dirty="0" err="1" smtClean="0"/>
              <a:t>WOrk</a:t>
            </a:r>
            <a:endParaRPr lang="en-US" dirty="0"/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80146" y="965674"/>
            <a:ext cx="11317327" cy="4624360"/>
          </a:xfrm>
        </p:spPr>
        <p:txBody>
          <a:bodyPr>
            <a:normAutofit/>
          </a:bodyPr>
          <a:lstStyle/>
          <a:p>
            <a:r>
              <a:rPr lang="en-US" dirty="0" smtClean="0"/>
              <a:t>CSALT is a mature software package capable of solving a variety of optimization problems with </a:t>
            </a:r>
            <a:r>
              <a:rPr lang="en-US" smtClean="0"/>
              <a:t>high accuracy</a:t>
            </a:r>
            <a:endParaRPr lang="en-US" dirty="0" smtClean="0"/>
          </a:p>
          <a:p>
            <a:r>
              <a:rPr lang="en-US" dirty="0" smtClean="0"/>
              <a:t>CSALT has been successfully benchmarked against industry standard tools in both general engineering problems and for the solution of low-thrust trajectories</a:t>
            </a:r>
          </a:p>
          <a:p>
            <a:r>
              <a:rPr lang="en-US" dirty="0" smtClean="0"/>
              <a:t>Future Work</a:t>
            </a:r>
          </a:p>
          <a:p>
            <a:pPr lvl="1"/>
            <a:r>
              <a:rPr lang="en-US" dirty="0" smtClean="0"/>
              <a:t>Static and integral decision parameters and integral constraints</a:t>
            </a:r>
          </a:p>
          <a:p>
            <a:pPr lvl="1"/>
            <a:r>
              <a:rPr lang="en-US" dirty="0" smtClean="0"/>
              <a:t>Second derivatives of the collocation</a:t>
            </a:r>
          </a:p>
          <a:p>
            <a:pPr lvl="1"/>
            <a:r>
              <a:rPr lang="en-US" dirty="0" smtClean="0"/>
              <a:t>Improve performance </a:t>
            </a:r>
          </a:p>
          <a:p>
            <a:pPr lvl="1"/>
            <a:r>
              <a:rPr lang="en-US" dirty="0" smtClean="0"/>
              <a:t>Full integration into GMAT</a:t>
            </a:r>
          </a:p>
        </p:txBody>
      </p:sp>
    </p:spTree>
    <p:extLst>
      <p:ext uri="{BB962C8B-B14F-4D97-AF65-F5344CB8AC3E}">
        <p14:creationId xmlns:p14="http://schemas.microsoft.com/office/powerpoint/2010/main" val="123525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Optimal Control Problems</a:t>
            </a:r>
            <a:endParaRPr lang="en-US" dirty="0"/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CSALT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Low-Thrust Trajectory Design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Summary/Future Work</a:t>
            </a:r>
            <a:endParaRPr lang="en-US" dirty="0" smtClean="0">
              <a:solidFill>
                <a:schemeClr val="bg1">
                  <a:lumMod val="50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1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25880"/>
            <a:ext cx="11029615" cy="4532919"/>
          </a:xfrm>
        </p:spPr>
        <p:txBody>
          <a:bodyPr>
            <a:normAutofit/>
          </a:bodyPr>
          <a:lstStyle/>
          <a:p>
            <a:r>
              <a:rPr lang="en-US" dirty="0" smtClean="0"/>
              <a:t>Physical systems which involve time varying control decisions can rarely be solved analytically</a:t>
            </a:r>
          </a:p>
          <a:p>
            <a:r>
              <a:rPr lang="en-US" dirty="0" smtClean="0"/>
              <a:t>Low-thrust spacecraft trajectories cannot be designed using intuition</a:t>
            </a:r>
          </a:p>
          <a:p>
            <a:r>
              <a:rPr lang="en-US" dirty="0" smtClean="0"/>
              <a:t>NASA Goddard’s General Mission Analysis Toolkit (GMAT) has limited capability to solve low-thrust problems</a:t>
            </a:r>
          </a:p>
          <a:p>
            <a:r>
              <a:rPr lang="en-US" b="1" dirty="0" smtClean="0">
                <a:latin typeface="CMU Serif" charset="0"/>
                <a:ea typeface="CMU Serif" charset="0"/>
                <a:cs typeface="CMU Serif" charset="0"/>
              </a:rPr>
              <a:t>Goals: </a:t>
            </a:r>
          </a:p>
          <a:p>
            <a:pPr lvl="1"/>
            <a:r>
              <a:rPr lang="en-US" b="1" dirty="0" smtClean="0">
                <a:latin typeface="CMU Serif" charset="0"/>
                <a:ea typeface="CMU Serif" charset="0"/>
                <a:cs typeface="CMU Serif" charset="0"/>
              </a:rPr>
              <a:t>Demonstrate that CSALT can solve industry-standard optimal control problems</a:t>
            </a:r>
          </a:p>
          <a:p>
            <a:pPr lvl="1"/>
            <a:r>
              <a:rPr lang="en-US" b="1" dirty="0" smtClean="0">
                <a:latin typeface="CMU Serif" charset="0"/>
                <a:ea typeface="CMU Serif" charset="0"/>
                <a:cs typeface="CMU Serif" charset="0"/>
              </a:rPr>
              <a:t>Demonstrate that CSALT can solve optimal control low-thrust trajectory problems</a:t>
            </a:r>
          </a:p>
          <a:p>
            <a:pPr lvl="1"/>
            <a:r>
              <a:rPr lang="en-US" b="1" dirty="0" smtClean="0">
                <a:latin typeface="CMU Serif" charset="0"/>
                <a:ea typeface="CMU Serif" charset="0"/>
                <a:cs typeface="CMU Serif" charset="0"/>
              </a:rPr>
              <a:t>Compare CSALT execution efficiency to other optimal control software packages</a:t>
            </a:r>
          </a:p>
        </p:txBody>
      </p:sp>
    </p:spTree>
    <p:extLst>
      <p:ext uri="{BB962C8B-B14F-4D97-AF65-F5344CB8AC3E}">
        <p14:creationId xmlns:p14="http://schemas.microsoft.com/office/powerpoint/2010/main" val="141834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Optimal Control Problems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CSALT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Low-Thrust Trajectory Design Benchmarking Results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Summary/Future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Work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58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Control Problems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0147" y="1750958"/>
            <a:ext cx="11111844" cy="3678303"/>
          </a:xfrm>
        </p:spPr>
        <p:txBody>
          <a:bodyPr anchor="t"/>
          <a:lstStyle/>
          <a:p>
            <a:r>
              <a:rPr lang="en-US" dirty="0" smtClean="0"/>
              <a:t>Minimize a cost function of the form: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Subject to the following set of ordinary differential equations:</a:t>
            </a:r>
          </a:p>
          <a:p>
            <a:endParaRPr lang="en-US" dirty="0"/>
          </a:p>
          <a:p>
            <a:r>
              <a:rPr lang="en-US" dirty="0" smtClean="0"/>
              <a:t>Subject to algebraic path constraints:</a:t>
            </a:r>
          </a:p>
          <a:p>
            <a:endParaRPr lang="en-US" dirty="0"/>
          </a:p>
          <a:p>
            <a:r>
              <a:rPr lang="en-US" dirty="0" smtClean="0"/>
              <a:t>Subject to boundary conditions: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76" y="3265216"/>
            <a:ext cx="3112143" cy="6497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5117" y="4153081"/>
            <a:ext cx="2577887" cy="45684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4534" y="2035057"/>
            <a:ext cx="7239059" cy="10240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7983" y="5038439"/>
            <a:ext cx="4352153" cy="44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1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Optimal Control Problems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CSALT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Low-Thrust Trajectory Design Benchmarking Results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Summary/Future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Work</a:t>
            </a:r>
            <a:endParaRPr lang="en-US" dirty="0" smtClean="0">
              <a:solidFill>
                <a:schemeClr val="bg1">
                  <a:lumMod val="50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Collocation Stand-Alone Library and TOOLKIT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17000 original source lines of code (SLOC) written in C++ </a:t>
            </a:r>
          </a:p>
          <a:p>
            <a:r>
              <a:rPr lang="en-US" dirty="0" smtClean="0"/>
              <a:t>Uses roughly 17000 SLOC from GMAT’s utility code base</a:t>
            </a:r>
          </a:p>
          <a:p>
            <a:r>
              <a:rPr lang="en-US" dirty="0" smtClean="0"/>
              <a:t>Uses Boost C++ library for sparse matrix arithmetic</a:t>
            </a:r>
          </a:p>
          <a:p>
            <a:r>
              <a:rPr lang="en-US" dirty="0" smtClean="0"/>
              <a:t>Uses SNOPT for nonlinear programming optimization</a:t>
            </a:r>
          </a:p>
          <a:p>
            <a:r>
              <a:rPr lang="en-US" dirty="0" smtClean="0"/>
              <a:t>Will be open source released with GMAT eventually (Fall 2017 or Spring 2018)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0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CSALT capability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192" y="1234440"/>
            <a:ext cx="11029615" cy="462436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Multiple collocation transcriptions</a:t>
            </a:r>
          </a:p>
          <a:p>
            <a:pPr lvl="1"/>
            <a:r>
              <a:rPr lang="en-US" dirty="0" smtClean="0"/>
              <a:t>Trapezoid</a:t>
            </a:r>
          </a:p>
          <a:p>
            <a:pPr lvl="1"/>
            <a:r>
              <a:rPr lang="en-US" dirty="0" err="1" smtClean="0"/>
              <a:t>Hermite</a:t>
            </a:r>
            <a:r>
              <a:rPr lang="en-US" dirty="0" smtClean="0"/>
              <a:t>-Simpson</a:t>
            </a:r>
          </a:p>
          <a:p>
            <a:pPr lvl="1"/>
            <a:r>
              <a:rPr lang="en-US" dirty="0" err="1" smtClean="0"/>
              <a:t>Lobatto</a:t>
            </a:r>
            <a:r>
              <a:rPr lang="en-US" dirty="0" smtClean="0"/>
              <a:t> </a:t>
            </a:r>
            <a:r>
              <a:rPr lang="en-US" dirty="0" err="1" smtClean="0"/>
              <a:t>IIIa</a:t>
            </a:r>
            <a:r>
              <a:rPr lang="en-US" dirty="0" smtClean="0"/>
              <a:t> of order 4,6 and 8</a:t>
            </a:r>
          </a:p>
          <a:p>
            <a:pPr lvl="1"/>
            <a:r>
              <a:rPr lang="en-US" dirty="0" err="1" smtClean="0"/>
              <a:t>Radau</a:t>
            </a:r>
            <a:r>
              <a:rPr lang="en-US" dirty="0" smtClean="0"/>
              <a:t> </a:t>
            </a:r>
            <a:r>
              <a:rPr lang="en-US" dirty="0" err="1" smtClean="0"/>
              <a:t>Orthagonal</a:t>
            </a:r>
            <a:endParaRPr lang="en-US" dirty="0" smtClean="0"/>
          </a:p>
          <a:p>
            <a:r>
              <a:rPr lang="en-US" dirty="0" smtClean="0"/>
              <a:t>Multiple cost-function formulations</a:t>
            </a:r>
          </a:p>
          <a:p>
            <a:pPr lvl="1"/>
            <a:r>
              <a:rPr lang="en-US" dirty="0" smtClean="0"/>
              <a:t>Mayer</a:t>
            </a:r>
          </a:p>
          <a:p>
            <a:pPr lvl="1"/>
            <a:r>
              <a:rPr lang="en-US" dirty="0" smtClean="0"/>
              <a:t>Lagrange</a:t>
            </a:r>
          </a:p>
          <a:p>
            <a:pPr lvl="1"/>
            <a:r>
              <a:rPr lang="en-US" dirty="0" err="1" smtClean="0"/>
              <a:t>Bolza</a:t>
            </a:r>
            <a:endParaRPr lang="en-US" dirty="0" smtClean="0"/>
          </a:p>
          <a:p>
            <a:r>
              <a:rPr lang="en-US" dirty="0" smtClean="0"/>
              <a:t>Algebraic path and point constraints</a:t>
            </a:r>
          </a:p>
          <a:p>
            <a:r>
              <a:rPr lang="en-US" dirty="0" smtClean="0"/>
              <a:t>Decision vector, cost and constraint scaling</a:t>
            </a:r>
          </a:p>
          <a:p>
            <a:r>
              <a:rPr lang="en-US" dirty="0" smtClean="0"/>
              <a:t>Analytical collocation derivatives with finite differenced user point and path functions</a:t>
            </a:r>
          </a:p>
          <a:p>
            <a:r>
              <a:rPr lang="en-US" dirty="0" smtClean="0"/>
              <a:t>Automatic sparsity pattern determination</a:t>
            </a:r>
          </a:p>
          <a:p>
            <a:r>
              <a:rPr lang="en-US" dirty="0" smtClean="0"/>
              <a:t>Mesh refinement (</a:t>
            </a:r>
            <a:r>
              <a:rPr lang="en-US" dirty="0" err="1" smtClean="0"/>
              <a:t>Radau</a:t>
            </a:r>
            <a:r>
              <a:rPr lang="en-US" dirty="0" smtClean="0"/>
              <a:t> transcription only)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81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Motivation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Optimal Control Problems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CSALT</a:t>
            </a:r>
          </a:p>
          <a:p>
            <a:r>
              <a:rPr lang="en-US" b="1" dirty="0" smtClean="0">
                <a:solidFill>
                  <a:schemeClr val="tx1"/>
                </a:solidFill>
                <a:latin typeface="CMU Serif Roman" charset="0"/>
                <a:ea typeface="CMU Serif Roman" charset="0"/>
                <a:cs typeface="CMU Serif Roman" charset="0"/>
              </a:rPr>
              <a:t>General Optimal Control Benchmarking Results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Low-Thrust Trajectory Design Benchmarking Results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Summary/Future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Work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2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876</TotalTime>
  <Words>766</Words>
  <Application>Microsoft Macintosh PowerPoint</Application>
  <PresentationFormat>Widescreen</PresentationFormat>
  <Paragraphs>156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CMU Serif</vt:lpstr>
      <vt:lpstr>CMU Serif Roman</vt:lpstr>
      <vt:lpstr>Gill Sans MT</vt:lpstr>
      <vt:lpstr>Wingdings 2</vt:lpstr>
      <vt:lpstr>Dividend</vt:lpstr>
      <vt:lpstr>Benchmarking the Collocation Stand-Alone Library and Toolkit (CSALT)</vt:lpstr>
      <vt:lpstr>Agenda</vt:lpstr>
      <vt:lpstr>Motivation</vt:lpstr>
      <vt:lpstr>Agenda</vt:lpstr>
      <vt:lpstr>Optimal Control Problems</vt:lpstr>
      <vt:lpstr>Agenda</vt:lpstr>
      <vt:lpstr>Collocation Stand-Alone Library and TOOLKIT</vt:lpstr>
      <vt:lpstr>Current CSALT capability</vt:lpstr>
      <vt:lpstr>Agenda</vt:lpstr>
      <vt:lpstr>High Level Results</vt:lpstr>
      <vt:lpstr>Conway Orbit</vt:lpstr>
      <vt:lpstr>Goddard Rocket</vt:lpstr>
      <vt:lpstr>Hypersensitive Problem</vt:lpstr>
      <vt:lpstr>Agenda</vt:lpstr>
      <vt:lpstr>Mars Transfer</vt:lpstr>
      <vt:lpstr>Dawn</vt:lpstr>
      <vt:lpstr>Agenda</vt:lpstr>
      <vt:lpstr>Summary and Future WOrk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169</cp:revision>
  <dcterms:created xsi:type="dcterms:W3CDTF">2016-12-30T17:48:04Z</dcterms:created>
  <dcterms:modified xsi:type="dcterms:W3CDTF">2017-05-22T14:43:44Z</dcterms:modified>
</cp:coreProperties>
</file>

<file path=docProps/thumbnail.jpeg>
</file>